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F1EF61-FDF0-4C25-9D26-D4924B3261F4}" v="4" dt="2026-05-27T06:14:46.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9" d="100"/>
          <a:sy n="89" d="100"/>
        </p:scale>
        <p:origin x="624"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a:latin typeface="メイリオ" panose="020B0604030504040204" pitchFamily="50" charset="-128"/>
                <a:ea typeface="メイリオ" panose="020B0604030504040204" pitchFamily="50" charset="-128"/>
              </a:rPr>
              <a:t>Smooth File</a:t>
            </a:r>
            <a:r>
              <a:rPr lang="ja-JP" altLang="en-US" sz="180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a:latin typeface="メイリオ" panose="020B0604030504040204" pitchFamily="50" charset="-128"/>
                <a:ea typeface="メイリオ" panose="020B0604030504040204" pitchFamily="50" charset="-128"/>
              </a:rPr>
              <a:t>・利害関係者等は、開示版・非開示版の証拠などを、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a:t>
            </a:r>
            <a:r>
              <a:rPr lang="en-US" altLang="ja-JP" sz="1100">
                <a:latin typeface="メイリオ" panose="020B0604030504040204" pitchFamily="50" charset="-128"/>
                <a:ea typeface="メイリオ" panose="020B0604030504040204" pitchFamily="50" charset="-128"/>
              </a:rPr>
              <a:t>※</a:t>
            </a:r>
            <a:r>
              <a:rPr lang="ja-JP" altLang="en-US" sz="110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　他社によるアクセスは出来ない。）</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・調査当局は</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a:latin typeface="メイリオ" panose="020B0604030504040204" pitchFamily="50" charset="-128"/>
                <a:ea typeface="メイリオ" panose="020B0604030504040204" pitchFamily="50" charset="-128"/>
              </a:rPr>
              <a:t>・調査当局は、閲覧用文書を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a:t>
            </a:r>
            <a:r>
              <a:rPr kumimoji="1" lang="en-US" altLang="ja-JP" sz="1800" b="0" i="0" u="sng"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3</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ffffffff</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Vl</a:t>
            </a:r>
            <a:r>
              <a:rPr kumimoji="1" lang="ja-JP" altLang="en-US" sz="1100">
                <a:solidFill>
                  <a:prstClr val="black"/>
                </a:solidFill>
                <a:latin typeface="メイリオ" panose="020B0604030504040204" pitchFamily="50" charset="-128"/>
                <a:ea typeface="メイリオ" panose="020B0604030504040204" pitchFamily="50" charset="-128"/>
              </a:rPr>
              <a:t>＼</a:t>
            </a:r>
            <a:r>
              <a:rPr kumimoji="1" lang="en-US" altLang="ja-JP" sz="110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a:latin typeface="メイリオ" panose="020B0604030504040204" pitchFamily="50" charset="-128"/>
              <a:ea typeface="メイリオ" panose="020B0604030504040204" pitchFamily="50" charset="-128"/>
            </a:endParaRPr>
          </a:p>
          <a:p>
            <a:pPr marL="273050" indent="-273050"/>
            <a:r>
              <a:rPr kumimoji="1" lang="ja-JP" altLang="en-US">
                <a:latin typeface="メイリオ"/>
                <a:ea typeface="メイリオ"/>
              </a:rPr>
              <a:t>　</a:t>
            </a:r>
            <a:r>
              <a:rPr kumimoji="1" lang="ja-JP" altLang="en-US" sz="1400">
                <a:latin typeface="メイリオ"/>
                <a:ea typeface="メイリオ"/>
              </a:rPr>
              <a:t>※フォルダをアップロードする際は、</a:t>
            </a:r>
            <a:r>
              <a:rPr kumimoji="1" lang="en-US" altLang="ja-JP" sz="1400">
                <a:latin typeface="メイリオ"/>
                <a:ea typeface="メイリオ"/>
              </a:rPr>
              <a:t>ZIP</a:t>
            </a:r>
            <a:r>
              <a:rPr kumimoji="1" lang="ja-JP" altLang="en-US" sz="1400">
                <a:latin typeface="メイリオ"/>
                <a:ea typeface="メイリオ"/>
              </a:rPr>
              <a:t>ファイルに圧縮してください。調査当局が当該電子ファイ　ルをそのまま開いて確認できるようパスワードは付けないでください。</a:t>
            </a:r>
            <a:endParaRPr lang="en-US" altLang="ja-JP">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a:latin typeface="メイリオ" panose="020B0604030504040204" pitchFamily="50" charset="-128"/>
              <a:ea typeface="メイリオ" panose="020B0604030504040204" pitchFamily="50" charset="-128"/>
            </a:endParaRPr>
          </a:p>
          <a:p>
            <a:r>
              <a:rPr kumimoji="1" lang="ja-JP" altLang="en-US">
                <a:latin typeface="メイリオ" panose="020B0604030504040204" pitchFamily="50" charset="-128"/>
                <a:ea typeface="メイリオ" panose="020B0604030504040204" pitchFamily="50" charset="-128"/>
              </a:rPr>
              <a:t>　 資料提出時と同様に </a:t>
            </a:r>
            <a:r>
              <a:rPr kumimoji="1" lang="en-US" altLang="ja-JP">
                <a:latin typeface="メイリオ" panose="020B0604030504040204" pitchFamily="50" charset="-128"/>
                <a:ea typeface="メイリオ" panose="020B0604030504040204" pitchFamily="50" charset="-128"/>
              </a:rPr>
              <a:t>Smooth File</a:t>
            </a:r>
            <a:r>
              <a:rPr kumimoji="1" lang="ja-JP" altLang="en-US">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ログイン</a:t>
            </a:r>
            <a:r>
              <a:rPr kumimoji="1" lang="en-US" altLang="ja-JP" sz="1400">
                <a:latin typeface="メイリオ" panose="020B0604030504040204" pitchFamily="50" charset="-128"/>
                <a:ea typeface="メイリオ" panose="020B0604030504040204" pitchFamily="50" charset="-128"/>
              </a:rPr>
              <a:t>ID</a:t>
            </a:r>
            <a:r>
              <a:rPr kumimoji="1" lang="ja-JP" altLang="en-US" sz="140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指定された「プロジェクト」をクリックします。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a:t>
            </a:r>
            <a:r>
              <a:rPr kumimoji="1" lang="ja-JP" altLang="en-US" sz="1400">
                <a:latin typeface="メイリオ" panose="020B0604030504040204" pitchFamily="50" charset="-128"/>
                <a:ea typeface="メイリオ" panose="020B0604030504040204" pitchFamily="50" charset="-128"/>
              </a:rPr>
              <a:t>「</a:t>
            </a:r>
            <a:r>
              <a:rPr kumimoji="1" lang="en-US" altLang="ja-JP" sz="1400">
                <a:latin typeface="メイリオ" panose="020B0604030504040204" pitchFamily="50" charset="-128"/>
                <a:ea typeface="メイリオ" panose="020B0604030504040204" pitchFamily="50" charset="-128"/>
              </a:rPr>
              <a:t>ALL</a:t>
            </a:r>
            <a:r>
              <a:rPr kumimoji="1" lang="ja-JP" altLang="en-US" sz="1400">
                <a:latin typeface="メイリオ" panose="020B0604030504040204" pitchFamily="50" charset="-128"/>
                <a:ea typeface="メイリオ" panose="020B0604030504040204" pitchFamily="50" charset="-128"/>
              </a:rPr>
              <a:t>」ボタンを押すとファイルを全選択できます。</a:t>
            </a:r>
            <a:endParaRPr kumimoji="1" lang="en-US" altLang="ja-JP" sz="1400">
              <a:latin typeface="メイリオ" panose="020B0604030504040204" pitchFamily="50" charset="-128"/>
              <a:ea typeface="メイリオ" panose="020B0604030504040204" pitchFamily="50" charset="-128"/>
            </a:endParaRPr>
          </a:p>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メッセージが表示されますので、「</a:t>
            </a:r>
            <a:r>
              <a:rPr kumimoji="1" lang="en-US" altLang="ja-JP">
                <a:latin typeface="メイリオ" panose="020B0604030504040204" pitchFamily="50" charset="-128"/>
                <a:ea typeface="メイリオ" panose="020B0604030504040204" pitchFamily="50" charset="-128"/>
              </a:rPr>
              <a:t>OK</a:t>
            </a:r>
            <a:r>
              <a:rPr kumimoji="1" lang="ja-JP" altLang="en-US">
                <a:latin typeface="メイリオ" panose="020B0604030504040204" pitchFamily="50" charset="-128"/>
                <a:ea typeface="メイリオ" panose="020B0604030504040204" pitchFamily="50" charset="-128"/>
              </a:rPr>
              <a:t>」ボタンを押すとダウンロード</a:t>
            </a:r>
            <a:endParaRPr kumimoji="1" lang="en-US" altLang="ja-JP">
              <a:latin typeface="メイリオ" panose="020B0604030504040204" pitchFamily="50" charset="-128"/>
              <a:ea typeface="メイリオ" panose="020B0604030504040204" pitchFamily="50" charset="-128"/>
            </a:endParaRPr>
          </a:p>
          <a:p>
            <a:r>
              <a:rPr kumimoji="1" lang="en-US" altLang="ja-JP">
                <a:latin typeface="メイリオ" panose="020B0604030504040204" pitchFamily="50" charset="-128"/>
                <a:ea typeface="メイリオ" panose="020B0604030504040204" pitchFamily="50" charset="-128"/>
              </a:rPr>
              <a:t>   </a:t>
            </a:r>
            <a:r>
              <a:rPr kumimoji="1" lang="ja-JP" altLang="en-US">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5DD6A04F-C079-45FE-90E2-D4FE0C5410A6}"/>
</file>

<file path=customXml/itemProps2.xml><?xml version="1.0" encoding="utf-8"?>
<ds:datastoreItem xmlns:ds="http://schemas.openxmlformats.org/officeDocument/2006/customXml" ds:itemID="{84EB1D7A-6CDF-40CD-AEE6-69B1CFE0847D}"/>
</file>

<file path=customXml/itemProps3.xml><?xml version="1.0" encoding="utf-8"?>
<ds:datastoreItem xmlns:ds="http://schemas.openxmlformats.org/officeDocument/2006/customXml" ds:itemID="{88FCD356-F76F-49C9-9A92-100182AA559E}"/>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2026-05-27T06:14:46Z</dcterms:created>
  <dcterms:modified xsi:type="dcterms:W3CDTF">2026-05-27T06:14:52Z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